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  <p:sldMasterId id="2147483684" r:id="rId3"/>
  </p:sldMasterIdLst>
  <p:notesMasterIdLst>
    <p:notesMasterId r:id="rId14"/>
  </p:notesMasterIdLst>
  <p:sldIdLst>
    <p:sldId id="497" r:id="rId4"/>
    <p:sldId id="500" r:id="rId5"/>
    <p:sldId id="505" r:id="rId6"/>
    <p:sldId id="519" r:id="rId7"/>
    <p:sldId id="514" r:id="rId8"/>
    <p:sldId id="520" r:id="rId9"/>
    <p:sldId id="512" r:id="rId10"/>
    <p:sldId id="521" r:id="rId11"/>
    <p:sldId id="517" r:id="rId12"/>
    <p:sldId id="522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yllis Tong" initials="PT" lastIdx="5" clrIdx="0">
    <p:extLst>
      <p:ext uri="{19B8F6BF-5375-455C-9EA6-DF929625EA0E}">
        <p15:presenceInfo xmlns:p15="http://schemas.microsoft.com/office/powerpoint/2012/main" userId="561ed4ede4854814" providerId="Windows Live"/>
      </p:ext>
    </p:extLst>
  </p:cmAuthor>
  <p:cmAuthor id="2" name="owner" initials="o" lastIdx="2" clrIdx="1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230"/>
    <a:srgbClr val="3A5925"/>
    <a:srgbClr val="456A2C"/>
    <a:srgbClr val="304A1E"/>
    <a:srgbClr val="456B2B"/>
    <a:srgbClr val="2C4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03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BDA46-A7E1-4DEE-84B2-0D2CFB35D943}" type="datetimeFigureOut">
              <a:rPr lang="zh-HK" altLang="en-US" smtClean="0"/>
              <a:t>19/10/2022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DFC9A-8810-4D53-B670-8E4B31FD29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40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FADD-3851-4105-902A-340767AC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3D0C8-208D-4822-9918-E32C0D6BF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8A440-401A-4642-9AD4-4E1506A7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C5267-274E-4892-900F-888EA9D0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530FC-3E07-47D5-B218-059C0EF5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0711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9F493-8C40-4531-94C9-A53B6B51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17433-260C-4734-B402-B22E0C455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0C090-C126-4BE1-8CCE-5CEB2E4F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32D46-4304-4264-A04E-DCBBE642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3491A-523C-4C62-B530-8D1BFBDA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052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18CA48-B1CC-4C07-9D3C-FA5D26F24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4C904-3E2E-42CA-8B51-428F18BE2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AB0-0FD0-4066-AC35-80F55338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3124-9207-4B9E-906E-AB217F41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9C07-8F2F-415F-A138-34A499F5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562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FADD-3851-4105-902A-340767AC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3D0C8-208D-4822-9918-E32C0D6BF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8A440-401A-4642-9AD4-4E1506A7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C5267-274E-4892-900F-888EA9D0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530FC-3E07-47D5-B218-059C0EF5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7778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429-9757-4ACD-A014-6F08E48E9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076EE-80C2-4539-8270-3B5336A9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05E80-ED1D-4FF4-A738-757350DA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FFE21-00E8-4717-A4BE-9FBBAE1C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223D5-B960-4C26-8C06-E386EC7B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31986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0651-7431-4474-919E-83A87F4F8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AE9FD-EB67-4BD7-8AB2-B4DB5167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C318-078D-4F38-8B11-024EEBE0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FC5A-A87B-4320-9675-7DC4CD93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B077-86B7-4209-B1BC-209E64F9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77529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859-14F3-42B4-A525-FED8F354E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9365D-2D22-4FA0-8D50-BE801D5BE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51349-1BC6-44A5-BB23-1BB43C64F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88A0-8C22-44BA-939D-2C7BDEA9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B6A28-745B-4BD9-B2FC-8A5B589B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7D65B-CECF-4190-A5F7-61809010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4323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2CB-57D4-4168-B428-E23A91AE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D18F-C31D-49C8-A9EE-0AC30B68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F7CA1-E6B4-4B54-9BB1-CDBB4B536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4846C9-92C9-4D9A-AEB4-D97DE0783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04067-8192-47DF-8529-B6C5AE482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63959-3DAC-4D49-86CE-F484E0F3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AC96D-2D5E-4A07-8B90-BC8882AD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5CCA6-C383-4369-B1A5-C5A1A3DF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49442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DECB-5944-4679-A4BC-B04858E2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96480-665B-480D-92EC-E15E1881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51598-459F-4FE0-91C8-07D0B3A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39915-4FD1-4875-B04D-2E88D58C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2681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945D9-993A-4FA6-A398-E174515D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398AE-2F54-4D28-9261-70281C43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44E4B-A35A-4CB9-AD1F-ACAA347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DC8FB-1ABF-47A1-925C-E3223C211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-8305"/>
            <a:ext cx="12192792" cy="68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3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548-1D9A-49F0-BD13-0D17E106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5DAD-6A5B-4E93-871D-8E2E61B3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034F2-8BFA-4D4C-8141-7B10ACA28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2A2BE-E392-406A-9358-4809C519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F6D05-71CF-40D5-A2A9-DF831DEC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878A-8440-40BB-B57F-53A00267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824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429-9757-4ACD-A014-6F08E48E9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076EE-80C2-4539-8270-3B5336A9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05E80-ED1D-4FF4-A738-757350DA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FFE21-00E8-4717-A4BE-9FBBAE1C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223D5-B960-4C26-8C06-E386EC7B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53734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85509-7B3B-490C-8C24-4C3EE6C3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7242C-5C9C-451E-8588-EFAB1560B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3378-C55F-437D-8910-5D3E29673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98716-454E-46FC-BD27-734BA5B2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D4EB-74F6-46B1-A075-75D3AC80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66E56-57D3-41CE-8BE0-89F1605C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20402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9F493-8C40-4531-94C9-A53B6B51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17433-260C-4734-B402-B22E0C455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0C090-C126-4BE1-8CCE-5CEB2E4F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32D46-4304-4264-A04E-DCBBE642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3491A-523C-4C62-B530-8D1BFBDA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68769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18CA48-B1CC-4C07-9D3C-FA5D26F24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4C904-3E2E-42CA-8B51-428F18BE2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AB0-0FD0-4066-AC35-80F55338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3124-9207-4B9E-906E-AB217F41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9C07-8F2F-415F-A138-34A499F5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21139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70EC-241E-4FB2-B9BF-BB7038652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8B821-DF44-4049-B7A8-584268FF4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17163-E4C2-4997-959F-534C4FEE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4313" y="6356350"/>
            <a:ext cx="9897687" cy="365125"/>
          </a:xfrm>
        </p:spPr>
        <p:txBody>
          <a:bodyPr/>
          <a:lstStyle>
            <a:lvl1pPr>
              <a:defRPr sz="1400" i="1"/>
            </a:lvl1pPr>
          </a:lstStyle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83006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6EA2-52A7-434B-BA4B-E42075AA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A063D-FE82-424A-BEC5-E48E39C6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19C9-3CB1-4F50-B71E-4B87361E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5752" y="6356350"/>
            <a:ext cx="9806247" cy="365125"/>
          </a:xfrm>
        </p:spPr>
        <p:txBody>
          <a:bodyPr/>
          <a:lstStyle>
            <a:lvl1pPr>
              <a:defRPr sz="1400" i="1"/>
            </a:lvl1pPr>
          </a:lstStyle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791220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6CBA-997A-49F7-B849-E0D99B866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6AB97-4C96-4374-98D6-8E366638D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7F91C-DFB3-4FC5-BCDD-945D01AE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05A5-36A3-4869-A99B-9C2485D1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F2807-3BBF-40F3-A5F4-F6FED698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34258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A3574-A06B-499F-A126-082FC5E2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58C7-89E9-4914-99A4-09BE17DBA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B577D-462B-4C2A-BE82-109CAD942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6BB5F-3ABB-434E-9300-6B48275A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937C-2F1C-44F0-A3AB-9C673CBD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C621D-AFFD-429F-957B-8A2B69BC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94500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4276-0C0A-46C1-BD62-63A1FDD6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2FB9C-F77D-4522-80A0-5037DD808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43A82-43A8-4F82-B30F-6A40C7D0B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58175-F6D3-450F-B1D0-4778683C6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11424-D1FF-4DCB-8A6A-3B0388A3A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A6547-8748-4EBD-8862-86CEF373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E0429-9418-4A25-86C4-FD0DB21E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78D2FD-C2F7-49F6-BD1D-354A5CAB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715282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B2BD-0F58-46E4-904C-16096630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39351-50B4-4247-9F91-E355C91D1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43908-63B8-47FB-996A-FD03F516E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F8D03-C0F1-495F-8F46-99369578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6163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BB1D5-1A08-4E1E-B266-2AB42C43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F54AD-0ED6-4E39-89E2-977E782E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CC056-5714-4762-A401-345DC791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4123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0651-7431-4474-919E-83A87F4F8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AE9FD-EB67-4BD7-8AB2-B4DB5167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C318-078D-4F38-8B11-024EEBE0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FC5A-A87B-4320-9675-7DC4CD93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B077-86B7-4209-B1BC-209E64F9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02756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72D30-5369-4B21-80F7-E664422E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3125F-D823-4E36-83B3-87C23505B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F90D2-B413-414C-9879-CE4FE0BD0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3AE1D-6BC3-4C19-8C56-7387FECD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2050-E8CB-49E8-BD26-5A5216F5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69AD7-A5DE-47EB-901F-CF917A05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07477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1173-F658-432D-A51B-7C2A5556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7AAB9-4B05-48B0-BD08-D236EDD74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E35E7-441C-4B3F-8E6D-F8EDF5DFE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209B9-9F1D-46A7-9CEB-1CCDD58C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5F324-72F9-416E-8E42-4DFB2598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842D7-A193-4595-87B0-BB6178CA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03135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9A09-6255-426A-9D47-0D9CDF73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8B954-2CB1-4C47-9139-34AF4DC41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8CB96-985D-4EA2-8061-5ED119F9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0DE70-01A8-4524-8EBC-B9B9AD39F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3880D-F49A-4343-8A77-E07FCD5C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21615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14A82-6F7A-4A71-9DF3-7ABB6E50E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2C27D-7BAA-44EB-B492-855225163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B1F60-9B16-44F6-B450-F04C89AD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7B1B2-76EF-4F4B-BBD6-803285EA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6ABD0-B375-4763-B0D0-E2D1BA90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7948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859-14F3-42B4-A525-FED8F354E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9365D-2D22-4FA0-8D50-BE801D5BE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51349-1BC6-44A5-BB23-1BB43C64F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88A0-8C22-44BA-939D-2C7BDEA9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B6A28-745B-4BD9-B2FC-8A5B589B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7D65B-CECF-4190-A5F7-61809010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1779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2CB-57D4-4168-B428-E23A91AE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D18F-C31D-49C8-A9EE-0AC30B68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F7CA1-E6B4-4B54-9BB1-CDBB4B536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4846C9-92C9-4D9A-AEB4-D97DE0783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04067-8192-47DF-8529-B6C5AE482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63959-3DAC-4D49-86CE-F484E0F3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AC96D-2D5E-4A07-8B90-BC8882AD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5CCA6-C383-4369-B1A5-C5A1A3DF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7482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DECB-5944-4679-A4BC-B04858E2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96480-665B-480D-92EC-E15E1881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51598-459F-4FE0-91C8-07D0B3A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39915-4FD1-4875-B04D-2E88D58C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4339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945D9-993A-4FA6-A398-E174515D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398AE-2F54-4D28-9261-70281C43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44E4B-A35A-4CB9-AD1F-ACAA347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DC8FB-1ABF-47A1-925C-E3223C211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-8305"/>
            <a:ext cx="12192792" cy="68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4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548-1D9A-49F0-BD13-0D17E106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5DAD-6A5B-4E93-871D-8E2E61B3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034F2-8BFA-4D4C-8141-7B10ACA28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2A2BE-E392-406A-9358-4809C519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F6D05-71CF-40D5-A2A9-DF831DEC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878A-8440-40BB-B57F-53A00267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8578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85509-7B3B-490C-8C24-4C3EE6C3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7242C-5C9C-451E-8588-EFAB1560B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3378-C55F-437D-8910-5D3E29673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98716-454E-46FC-BD27-734BA5B2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D4EB-74F6-46B1-A075-75D3AC80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66E56-57D3-41CE-8BE0-89F1605C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6304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5F6DD-E2ED-481E-A75A-E5A361B9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1CC12-630D-4D79-B331-D41A9C8CC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B6475-26A8-4C62-B93D-13ABFA315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B882-E93C-402B-9353-202F6824B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B730-70AF-4699-A551-6642DD325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606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5F6DD-E2ED-481E-A75A-E5A361B9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1CC12-630D-4D79-B331-D41A9C8CC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B6475-26A8-4C62-B93D-13ABFA315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B882-E93C-402B-9353-202F6824B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B730-70AF-4699-A551-6642DD325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77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2594F-F809-4F5C-9D51-F98C739E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C9D81-199F-494A-8832-E0933AD17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A5E8D-B534-4AE0-88F6-779613A8C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4FFD6-2DFB-4007-B277-23C8EFF9A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17AA-50E7-4798-9B30-885FD58FC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0C5023-D6E2-4EB7-90DE-D44F22D7A31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42F6BF-EFAA-4CF4-BC6F-FC2CAE9DF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62" y="1084025"/>
            <a:ext cx="10515600" cy="51794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r>
              <a:rPr lang="en-US" altLang="zh-HK" sz="4800" b="1" dirty="0">
                <a:solidFill>
                  <a:srgbClr val="0070C0"/>
                </a:solidFill>
                <a:latin typeface="+mn-lt"/>
              </a:rPr>
              <a:t>Media and Information Literacy Education</a:t>
            </a:r>
            <a:br>
              <a:rPr lang="en-US" altLang="zh-HK" sz="4800" b="1" dirty="0">
                <a:solidFill>
                  <a:srgbClr val="0070C0"/>
                </a:solidFill>
                <a:latin typeface="+mn-lt"/>
              </a:rPr>
            </a:br>
            <a:r>
              <a:rPr lang="en-US" altLang="zh-HK" sz="4800" b="1" dirty="0">
                <a:solidFill>
                  <a:srgbClr val="0070C0"/>
                </a:solidFill>
                <a:latin typeface="+mn-lt"/>
              </a:rPr>
              <a:t>Unit 3: </a:t>
            </a:r>
          </a:p>
          <a:p>
            <a:pPr marL="0" indent="0" algn="ctr">
              <a:buNone/>
            </a:pPr>
            <a:r>
              <a:rPr lang="en-US" altLang="zh-HK" sz="4800" b="1" dirty="0" smtClean="0">
                <a:solidFill>
                  <a:srgbClr val="0070C0"/>
                </a:solidFill>
              </a:rPr>
              <a:t>Make </a:t>
            </a:r>
            <a:r>
              <a:rPr lang="en-US" altLang="zh-TW" sz="4800" b="1" dirty="0" smtClean="0">
                <a:solidFill>
                  <a:srgbClr val="0070C0"/>
                </a:solidFill>
              </a:rPr>
              <a:t>good </a:t>
            </a:r>
            <a:r>
              <a:rPr lang="en-US" altLang="zh-TW" sz="4800" b="1" dirty="0">
                <a:solidFill>
                  <a:srgbClr val="0070C0"/>
                </a:solidFill>
              </a:rPr>
              <a:t>use of social media and  </a:t>
            </a:r>
          </a:p>
          <a:p>
            <a:pPr marL="0" indent="0" algn="ctr">
              <a:buNone/>
            </a:pPr>
            <a:r>
              <a:rPr lang="en-US" altLang="zh-TW" sz="4800" b="1" dirty="0">
                <a:solidFill>
                  <a:srgbClr val="0070C0"/>
                </a:solidFill>
              </a:rPr>
              <a:t>       </a:t>
            </a:r>
            <a:r>
              <a:rPr lang="en-US" altLang="zh-TW" sz="4800" b="1" dirty="0" smtClean="0">
                <a:solidFill>
                  <a:srgbClr val="0070C0"/>
                </a:solidFill>
              </a:rPr>
              <a:t>refuse </a:t>
            </a:r>
            <a:r>
              <a:rPr lang="en-US" altLang="zh-TW" sz="4800" b="1" dirty="0">
                <a:solidFill>
                  <a:srgbClr val="0070C0"/>
                </a:solidFill>
              </a:rPr>
              <a:t>cyberbullying</a:t>
            </a:r>
            <a:r>
              <a:rPr lang="en-US" altLang="zh-HK" sz="48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zh-HK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</a:p>
          <a:p>
            <a:pPr marL="0" indent="0">
              <a:buNone/>
            </a:pPr>
            <a:r>
              <a:rPr lang="en-US" altLang="zh-HK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pPr marL="0" indent="0">
              <a:buNone/>
            </a:pPr>
            <a:endParaRPr lang="en-US" altLang="zh-HK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HK" sz="3200" dirty="0">
                <a:cs typeface="Times New Roman" panose="02020603050405020304" pitchFamily="18" charset="0"/>
              </a:rPr>
              <a:t>Education Bureau and Journalism Education Foundation</a:t>
            </a:r>
          </a:p>
          <a:p>
            <a:pPr marL="0" indent="0" algn="ctr">
              <a:buNone/>
            </a:pPr>
            <a:r>
              <a:rPr lang="en-US" altLang="zh-HK" sz="3200" dirty="0">
                <a:cs typeface="Times New Roman" panose="02020603050405020304" pitchFamily="18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67787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D0E838-D7CA-4AEF-A3C9-ABBE2010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35" y="-74145"/>
            <a:ext cx="10515600" cy="1325563"/>
          </a:xfrm>
        </p:spPr>
        <p:txBody>
          <a:bodyPr/>
          <a:lstStyle/>
          <a:p>
            <a:r>
              <a:rPr lang="en-US" altLang="zh-HK" b="1" dirty="0" smtClean="0">
                <a:solidFill>
                  <a:srgbClr val="0070C0"/>
                </a:solidFill>
                <a:latin typeface="+mn-lt"/>
              </a:rPr>
              <a:t>References</a:t>
            </a:r>
            <a:endParaRPr lang="zh-HK" alt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382532-6E95-4B81-B208-A58605CCB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045699"/>
            <a:ext cx="10515600" cy="5695763"/>
          </a:xfrm>
        </p:spPr>
        <p:txBody>
          <a:bodyPr>
            <a:normAutofit fontScale="40000" lnSpcReduction="20000"/>
          </a:bodyPr>
          <a:lstStyle/>
          <a:p>
            <a:r>
              <a:rPr lang="en-US" altLang="zh-HK" sz="4500" dirty="0"/>
              <a:t>Blundy, R. </a:t>
            </a:r>
            <a:r>
              <a:rPr lang="en-US" altLang="zh-HK" sz="4500" dirty="0" err="1"/>
              <a:t>Ng,</a:t>
            </a:r>
            <a:r>
              <a:rPr lang="en-US" altLang="zh-HK" sz="4500" dirty="0"/>
              <a:t> Y., &amp; Zheng, S. (2017, March 4). Hong Kong kids suffer in silence as cyberbullying contributes to youth suicide spike. South China Morning Post. Retrieved from https://</a:t>
            </a:r>
            <a:r>
              <a:rPr lang="en-US" altLang="zh-HK" sz="4500" dirty="0" smtClean="0"/>
              <a:t>www.scmp.com/news/hong-kong/article/2075891/cyberbullying-contributing-youth-suicides-hong-kong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 err="1" smtClean="0"/>
              <a:t>Unicef</a:t>
            </a:r>
            <a:r>
              <a:rPr lang="en-US" altLang="zh-HK" sz="4500" dirty="0" smtClean="0"/>
              <a:t> </a:t>
            </a:r>
            <a:r>
              <a:rPr lang="en-US" altLang="zh-HK" sz="4500" dirty="0"/>
              <a:t>(</a:t>
            </a:r>
            <a:r>
              <a:rPr lang="en-US" altLang="zh-HK" sz="4500" dirty="0" err="1"/>
              <a:t>n.d.</a:t>
            </a:r>
            <a:r>
              <a:rPr lang="en-US" altLang="zh-HK" sz="4500" dirty="0"/>
              <a:t>). Cyberbullying: What is it and how to stop it 10 things teens want to know about cyberbullying. Retrieved from https://</a:t>
            </a:r>
            <a:r>
              <a:rPr lang="en-US" altLang="zh-HK" sz="4500" dirty="0" smtClean="0"/>
              <a:t>www.unicef.org/end-violence/how-to-stop-cyberbullying</a:t>
            </a:r>
          </a:p>
          <a:p>
            <a:pPr marL="0" indent="0">
              <a:buNone/>
            </a:pPr>
            <a:endParaRPr lang="en-US" altLang="zh-HK" sz="4500" dirty="0" smtClean="0"/>
          </a:p>
          <a:p>
            <a:r>
              <a:rPr lang="en-US" altLang="zh-HK" sz="4500" dirty="0"/>
              <a:t>ABC News. (2021, December 22). Nicholas </a:t>
            </a:r>
            <a:r>
              <a:rPr lang="en-US" altLang="zh-HK" sz="4500" dirty="0" err="1"/>
              <a:t>Latifi</a:t>
            </a:r>
            <a:r>
              <a:rPr lang="en-US" altLang="zh-HK" sz="4500" dirty="0"/>
              <a:t> receives death threats after Abu Dhabi Grand Prix crash that saw Lewis Hamilton miss out on Formula 1 championship. Retrieved from https://</a:t>
            </a:r>
            <a:r>
              <a:rPr lang="en-US" altLang="zh-HK" sz="4500" dirty="0" smtClean="0"/>
              <a:t>www.abc.net.au/news/2021-12-22/formula-one-death-threats-nicholas-latifi/100718570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 err="1" smtClean="0"/>
              <a:t>Archysport</a:t>
            </a:r>
            <a:r>
              <a:rPr lang="en-US" altLang="zh-HK" sz="4500" dirty="0"/>
              <a:t>. (2021, September 7). </a:t>
            </a:r>
            <a:r>
              <a:rPr lang="en-US" altLang="zh-HK" sz="4500" dirty="0" smtClean="0"/>
              <a:t>I’m </a:t>
            </a:r>
            <a:r>
              <a:rPr lang="en-US" altLang="zh-HK" sz="4500" dirty="0"/>
              <a:t>going to have nine million death threats to </a:t>
            </a:r>
            <a:r>
              <a:rPr lang="en-US" altLang="zh-HK" sz="4500" dirty="0" smtClean="0"/>
              <a:t>lose. </a:t>
            </a:r>
            <a:r>
              <a:rPr lang="en-US" altLang="zh-HK" sz="4500" dirty="0"/>
              <a:t>Retrieved from https://www.archysport.com/2021/09/im-going-to-have-nine-million-death-threats-to-lose</a:t>
            </a:r>
            <a:r>
              <a:rPr lang="en-US" altLang="zh-HK" sz="4500" dirty="0" smtClean="0"/>
              <a:t>/</a:t>
            </a:r>
          </a:p>
          <a:p>
            <a:pPr marL="0" indent="0">
              <a:buNone/>
            </a:pPr>
            <a:r>
              <a:rPr lang="en-US" altLang="zh-HK" sz="4500" dirty="0"/>
              <a:t> </a:t>
            </a:r>
            <a:endParaRPr lang="zh-TW" altLang="zh-HK" sz="4500" dirty="0" smtClean="0"/>
          </a:p>
          <a:p>
            <a:r>
              <a:rPr lang="en-US" altLang="zh-TW" sz="4500" dirty="0" smtClean="0"/>
              <a:t>HK</a:t>
            </a:r>
            <a:r>
              <a:rPr lang="en-US" altLang="zh-HK" sz="4500" dirty="0" smtClean="0"/>
              <a:t>01 (</a:t>
            </a:r>
            <a:r>
              <a:rPr lang="en-US" altLang="zh-HK" sz="4500" dirty="0">
                <a:solidFill>
                  <a:prstClr val="black"/>
                </a:solidFill>
              </a:rPr>
              <a:t>2021</a:t>
            </a:r>
            <a:r>
              <a:rPr lang="zh-HK" altLang="zh-HK" sz="4500" dirty="0">
                <a:solidFill>
                  <a:prstClr val="black"/>
                </a:solidFill>
                <a:cs typeface="Times New Roman" panose="02020603050405020304" pitchFamily="18" charset="0"/>
              </a:rPr>
              <a:t>年</a:t>
            </a:r>
            <a:r>
              <a:rPr lang="en-US" altLang="zh-HK" sz="4500" dirty="0">
                <a:solidFill>
                  <a:prstClr val="black"/>
                </a:solidFill>
              </a:rPr>
              <a:t>9</a:t>
            </a:r>
            <a:r>
              <a:rPr lang="zh-HK" altLang="zh-HK" sz="4500" dirty="0">
                <a:solidFill>
                  <a:prstClr val="black"/>
                </a:solidFill>
                <a:cs typeface="Times New Roman" panose="02020603050405020304" pitchFamily="18" charset="0"/>
              </a:rPr>
              <a:t>月</a:t>
            </a:r>
            <a:r>
              <a:rPr lang="en-US" altLang="zh-HK" sz="4500" dirty="0">
                <a:solidFill>
                  <a:prstClr val="black"/>
                </a:solidFill>
              </a:rPr>
              <a:t>8</a:t>
            </a:r>
            <a:r>
              <a:rPr lang="zh-HK" altLang="zh-HK" sz="4500" dirty="0">
                <a:solidFill>
                  <a:prstClr val="black"/>
                </a:solidFill>
                <a:cs typeface="Times New Roman" panose="02020603050405020304" pitchFamily="18" charset="0"/>
              </a:rPr>
              <a:t>日</a:t>
            </a:r>
            <a:r>
              <a:rPr lang="en-US" altLang="zh-HK" sz="4500" dirty="0" smtClean="0"/>
              <a:t>)</a:t>
            </a:r>
            <a:r>
              <a:rPr lang="zh-TW" altLang="zh-HK" sz="4500" dirty="0" smtClean="0"/>
              <a:t>。〈美網︱美國女將痛恨社交網體 「我會收到</a:t>
            </a:r>
            <a:r>
              <a:rPr lang="en-US" altLang="zh-HK" sz="4500" dirty="0" smtClean="0"/>
              <a:t>900</a:t>
            </a:r>
            <a:r>
              <a:rPr lang="zh-TW" altLang="zh-HK" sz="4500" dirty="0" smtClean="0"/>
              <a:t>萬個死亡恐嚇」〉。擷取自網頁</a:t>
            </a:r>
            <a:r>
              <a:rPr lang="en-US" altLang="zh-TW" sz="4500" dirty="0" smtClean="0"/>
              <a:t> </a:t>
            </a:r>
            <a:r>
              <a:rPr lang="en-US" altLang="zh-HK" sz="4500" dirty="0" smtClean="0"/>
              <a:t>https</a:t>
            </a:r>
            <a:r>
              <a:rPr lang="en-US" altLang="zh-HK" sz="4500" dirty="0"/>
              <a:t>://www.hk01.com/</a:t>
            </a:r>
            <a:r>
              <a:rPr lang="zh-TW" altLang="zh-HK" sz="4500" dirty="0"/>
              <a:t>即時體育</a:t>
            </a:r>
            <a:r>
              <a:rPr lang="en-US" altLang="zh-HK" sz="4500" dirty="0"/>
              <a:t>/674157</a:t>
            </a:r>
            <a:r>
              <a:rPr lang="en-US" altLang="zh-HK" sz="4500" dirty="0" smtClean="0"/>
              <a:t>/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/>
              <a:t>Bastillepost.com </a:t>
            </a:r>
            <a:r>
              <a:rPr lang="en-US" altLang="zh-HK" sz="4500" dirty="0" smtClean="0"/>
              <a:t>(</a:t>
            </a:r>
            <a:r>
              <a:rPr lang="en-US" altLang="zh-HK" sz="4500" dirty="0" smtClean="0">
                <a:solidFill>
                  <a:prstClr val="black"/>
                </a:solidFill>
              </a:rPr>
              <a:t>2018</a:t>
            </a:r>
            <a:r>
              <a:rPr lang="zh-HK" altLang="zh-HK" sz="45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年</a:t>
            </a:r>
            <a:r>
              <a:rPr lang="en-US" altLang="zh-HK" sz="45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12</a:t>
            </a:r>
            <a:r>
              <a:rPr lang="zh-HK" altLang="zh-HK" sz="45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月</a:t>
            </a:r>
            <a:r>
              <a:rPr lang="en-US" altLang="zh-HK" sz="45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11</a:t>
            </a:r>
            <a:r>
              <a:rPr lang="zh-HK" altLang="zh-HK" sz="45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日</a:t>
            </a:r>
            <a:r>
              <a:rPr lang="en-US" altLang="zh-HK" sz="4500" dirty="0" smtClean="0"/>
              <a:t>)</a:t>
            </a:r>
            <a:r>
              <a:rPr lang="zh-TW" altLang="zh-HK" sz="4500" dirty="0"/>
              <a:t>。〈</a:t>
            </a:r>
            <a:r>
              <a:rPr lang="en-US" altLang="zh-HK" sz="4500" kern="100" dirty="0">
                <a:latin typeface="Times New Roman" panose="02020603050405020304" pitchFamily="18" charset="0"/>
              </a:rPr>
              <a:t>【</a:t>
            </a:r>
            <a:r>
              <a:rPr lang="zh-TW" altLang="zh-HK" sz="4500" dirty="0"/>
              <a:t>北角車禍</a:t>
            </a:r>
            <a:r>
              <a:rPr lang="en-US" altLang="zh-HK" sz="4500" kern="100" dirty="0">
                <a:latin typeface="Times New Roman" panose="02020603050405020304" pitchFamily="18" charset="0"/>
              </a:rPr>
              <a:t>】</a:t>
            </a:r>
            <a:r>
              <a:rPr lang="zh-TW" altLang="zh-HK" sz="4500" dirty="0"/>
              <a:t>外傭北角車禍現場拍攝遭網民公審 真相揭開令人歎息〉。</a:t>
            </a:r>
            <a:endParaRPr lang="en-US" altLang="zh-TW" sz="4500" dirty="0"/>
          </a:p>
          <a:p>
            <a:pPr marL="0" indent="0">
              <a:buNone/>
            </a:pPr>
            <a:r>
              <a:rPr lang="en-US" altLang="zh-TW" sz="4500" dirty="0"/>
              <a:t>     </a:t>
            </a:r>
            <a:r>
              <a:rPr lang="zh-TW" altLang="zh-HK" sz="4500" dirty="0"/>
              <a:t>擷取自網頁</a:t>
            </a:r>
            <a:r>
              <a:rPr lang="en-US" altLang="zh-HK" sz="4500" dirty="0"/>
              <a:t> https://www.bastillepost.com/hongkong/article/3728577/</a:t>
            </a:r>
          </a:p>
          <a:p>
            <a:endParaRPr lang="en-US" altLang="zh-HK" dirty="0" smtClean="0"/>
          </a:p>
          <a:p>
            <a:endParaRPr lang="zh-TW" altLang="zh-HK" dirty="0"/>
          </a:p>
          <a:p>
            <a:endParaRPr lang="zh-TW" altLang="zh-HK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9320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F5324F-4C0E-4004-9012-0F1233EB8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254" y="1"/>
            <a:ext cx="10340546" cy="2357120"/>
          </a:xfrm>
        </p:spPr>
        <p:txBody>
          <a:bodyPr>
            <a:normAutofit/>
          </a:bodyPr>
          <a:lstStyle/>
          <a:p>
            <a:r>
              <a:rPr lang="en-US" altLang="zh-HK" b="1" dirty="0" smtClean="0">
                <a:solidFill>
                  <a:srgbClr val="0070C0"/>
                </a:solidFill>
                <a:latin typeface="+mn-lt"/>
              </a:rPr>
              <a:t>Make good </a:t>
            </a:r>
            <a:r>
              <a:rPr lang="en-US" altLang="zh-HK" b="1" dirty="0">
                <a:solidFill>
                  <a:srgbClr val="0070C0"/>
                </a:solidFill>
                <a:latin typeface="+mn-lt"/>
              </a:rPr>
              <a:t>use of social media </a:t>
            </a:r>
            <a:endParaRPr lang="zh-HK" alt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7058B8-D042-4B97-BA23-46E39C68D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1235676"/>
            <a:ext cx="11547752" cy="525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40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not disseminate personal information imprudently, avoid leaving “digital footprint” behind for any possible “</a:t>
            </a:r>
            <a:r>
              <a:rPr lang="en-US" dirty="0" err="1"/>
              <a:t>doxxing</a:t>
            </a:r>
            <a:r>
              <a:rPr lang="en-US" dirty="0"/>
              <a:t>” </a:t>
            </a:r>
            <a:r>
              <a:rPr lang="en-US" dirty="0" smtClean="0"/>
              <a:t>activity;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 not download or open documents or files of unknown origin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Be discreet when commenting online to avoid offending others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 not spread </a:t>
            </a:r>
            <a:r>
              <a:rPr lang="en-US" dirty="0" err="1"/>
              <a:t>rumours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 not participate in cyberbullying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Be careful when choosing friends and do not add strangers to your groups recklessly</a:t>
            </a:r>
            <a:r>
              <a:rPr lang="en-US" altLang="zh-HK" dirty="0" smtClean="0"/>
              <a:t>. </a:t>
            </a:r>
            <a:endParaRPr lang="zh-TW" altLang="zh-HK" dirty="0"/>
          </a:p>
          <a:p>
            <a:pPr marL="263525" lvl="0" indent="0" algn="just">
              <a:buClr>
                <a:srgbClr val="333333"/>
              </a:buClr>
              <a:buNone/>
            </a:pPr>
            <a:endParaRPr lang="zh-TW" altLang="zh-H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2438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BBCA39-6F62-4A98-A6F2-7C86540C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395"/>
            <a:ext cx="10805160" cy="1325563"/>
          </a:xfrm>
        </p:spPr>
        <p:txBody>
          <a:bodyPr>
            <a:noAutofit/>
          </a:bodyPr>
          <a:lstStyle/>
          <a:p>
            <a:r>
              <a:rPr lang="en-US" altLang="zh-HK" b="1" dirty="0">
                <a:solidFill>
                  <a:srgbClr val="0070C0"/>
                </a:solidFill>
                <a:latin typeface="+mn-lt"/>
              </a:rPr>
              <a:t>How to protect yourself when finding yourself being bullied?</a:t>
            </a:r>
            <a:br>
              <a:rPr lang="en-US" altLang="zh-HK" b="1" dirty="0">
                <a:solidFill>
                  <a:srgbClr val="0070C0"/>
                </a:solidFill>
                <a:latin typeface="+mn-lt"/>
              </a:rPr>
            </a:br>
            <a:endParaRPr lang="zh-HK" alt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DC76AB-33A8-4E31-8894-373C1A00D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276" y="1936990"/>
            <a:ext cx="10805160" cy="473424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Do not </a:t>
            </a:r>
            <a:r>
              <a:rPr lang="en-US" dirty="0" smtClean="0"/>
              <a:t>respond. Do not react </a:t>
            </a:r>
            <a:r>
              <a:rPr lang="en-US" dirty="0"/>
              <a:t>impulsively or take revenge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Keep a record of the cyberbullying activities, including screenshots, contents or voice notes in posts to facilitate the follow-ups of law </a:t>
            </a:r>
            <a:r>
              <a:rPr lang="en-US" dirty="0" smtClean="0"/>
              <a:t>enforcement</a:t>
            </a:r>
            <a:r>
              <a:rPr lang="en-US" altLang="zh-HK" dirty="0" smtClean="0"/>
              <a:t>; 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Block the bully and reject any further messages from </a:t>
            </a:r>
            <a:r>
              <a:rPr lang="en-US" dirty="0" smtClean="0"/>
              <a:t>him/her/them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Change your </a:t>
            </a:r>
            <a:r>
              <a:rPr lang="en-US" dirty="0"/>
              <a:t>username and blogs and stay away from forums that upset you</a:t>
            </a:r>
            <a:r>
              <a:rPr lang="en-US" altLang="zh-HK" dirty="0" smtClean="0"/>
              <a:t>;</a:t>
            </a:r>
            <a:endParaRPr lang="zh-TW" altLang="zh-HK" dirty="0"/>
          </a:p>
          <a:p>
            <a:pPr marL="514350" lvl="0" indent="-514350">
              <a:buFont typeface="+mj-lt"/>
              <a:buAutoNum type="arabicPeriod"/>
            </a:pPr>
            <a:r>
              <a:rPr lang="en-US" altLang="zh-HK" dirty="0" smtClean="0"/>
              <a:t>Notify the administrator of the forum or social media platform concerned to delete the related messages or pictures posted;</a:t>
            </a:r>
            <a:endParaRPr lang="zh-TW" altLang="zh-HK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Seek support and help from family, social </a:t>
            </a:r>
            <a:r>
              <a:rPr lang="en-US" dirty="0" smtClean="0"/>
              <a:t>workers </a:t>
            </a:r>
            <a:r>
              <a:rPr lang="en-US" dirty="0"/>
              <a:t>or teachers</a:t>
            </a:r>
            <a:r>
              <a:rPr lang="en-US" altLang="zh-HK" dirty="0" smtClean="0"/>
              <a:t>; </a:t>
            </a:r>
            <a:endParaRPr lang="zh-TW" altLang="zh-HK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necessary, contact the police for help.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54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DDD612-8FFA-4AF0-912D-A531082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01" y="60880"/>
            <a:ext cx="11895438" cy="1433383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1:</a:t>
            </a:r>
            <a:br>
              <a:rPr lang="en-US" altLang="zh-TW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zh-TW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GB" altLang="zh-TW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female athlete and F1 </a:t>
            </a:r>
            <a:r>
              <a:rPr lang="en-GB" altLang="zh-TW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racer </a:t>
            </a:r>
            <a:r>
              <a:rPr lang="en-GB" altLang="zh-TW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cyberbullied and bombarded with death threats </a:t>
            </a:r>
            <a:endParaRPr lang="zh-HK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511CE7-CED5-4A33-811B-EC68EA15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334530"/>
            <a:ext cx="11294076" cy="49179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Sloane Stephens</a:t>
            </a:r>
            <a:r>
              <a:rPr lang="en-US" altLang="zh-TW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tennis player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HK" sz="2400" kern="100" dirty="0" smtClean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HK" sz="2400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Received </a:t>
            </a:r>
            <a:r>
              <a:rPr lang="en-US" altLang="zh-HK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altLang="zh-HK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2,000 malicious </a:t>
            </a:r>
            <a:r>
              <a:rPr lang="en-US" altLang="zh-HK" sz="2400" kern="100" dirty="0" smtClean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hateful messages from people who are dissatisfied </a:t>
            </a:r>
            <a:r>
              <a:rPr lang="en-US" altLang="zh-HK" sz="2400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with her defeat</a:t>
            </a:r>
          </a:p>
          <a:p>
            <a:pPr marL="0" indent="0">
              <a:buNone/>
            </a:pPr>
            <a:r>
              <a:rPr lang="en-US" altLang="zh-HK" sz="2400" kern="100" dirty="0" smtClean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-Aside from insulting </a:t>
            </a:r>
            <a:r>
              <a:rPr lang="en-US" altLang="zh-HK" sz="2400" kern="1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words, many </a:t>
            </a:r>
            <a:r>
              <a:rPr lang="en-US" altLang="zh-HK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messages </a:t>
            </a:r>
            <a:r>
              <a:rPr lang="en-US" altLang="zh-HK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altLang="zh-HK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death threats and </a:t>
            </a:r>
            <a:r>
              <a:rPr lang="en-US" altLang="zh-HK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violence</a:t>
            </a:r>
            <a:endParaRPr lang="en-US" altLang="zh-HK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HK" sz="24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HK" sz="2400" kern="100" dirty="0">
                <a:latin typeface="Times New Roman" panose="02020603050405020304" pitchFamily="18" charset="0"/>
              </a:rPr>
              <a:t>Nicholas </a:t>
            </a:r>
            <a:r>
              <a:rPr lang="en-US" altLang="zh-HK" sz="2400" kern="100" dirty="0" err="1" smtClean="0">
                <a:latin typeface="Times New Roman" panose="02020603050405020304" pitchFamily="18" charset="0"/>
              </a:rPr>
              <a:t>Latifi</a:t>
            </a:r>
            <a:r>
              <a:rPr lang="en-US" altLang="zh-HK" sz="2400" kern="100" dirty="0" smtClean="0">
                <a:latin typeface="Times New Roman" panose="02020603050405020304" pitchFamily="18" charset="0"/>
              </a:rPr>
              <a:t>, Canadian </a:t>
            </a:r>
            <a:r>
              <a:rPr lang="en-US" altLang="zh-HK" sz="24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racer</a:t>
            </a:r>
            <a:endParaRPr lang="en-US" altLang="zh-HK" sz="24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HK" sz="24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-Received  a large number of death threats</a:t>
            </a:r>
            <a:endParaRPr lang="zh-TW" altLang="zh-HK" sz="1400" dirty="0" smtClean="0"/>
          </a:p>
          <a:p>
            <a:pPr marL="0" indent="0">
              <a:buNone/>
            </a:pPr>
            <a:endParaRPr lang="en-US" altLang="zh-HK" sz="1600" kern="100" dirty="0" smtClean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Source: ABC 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News. (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22 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December </a:t>
            </a:r>
            <a:r>
              <a:rPr lang="en-US" altLang="zh-HK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2021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 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https://www.abc.net.au/news/2021-12-22/formula-one-death-threats-nicholas-latifi/100718570</a:t>
            </a:r>
          </a:p>
          <a:p>
            <a:pPr marL="0" indent="0" algn="r">
              <a:buNone/>
            </a:pPr>
            <a:r>
              <a:rPr lang="en-US" altLang="zh-HK" sz="1600" kern="100" dirty="0" err="1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Archysport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. 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en-US" altLang="zh-HK" sz="1600" kern="1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September 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2021) 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https://www.archysport.com/2021/09/im-going-to-have-nine-million-death-threats-to-lose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/</a:t>
            </a:r>
            <a:endParaRPr lang="zh-TW" altLang="zh-HK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en-US" altLang="zh-HK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HK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01</a:t>
            </a:r>
            <a:r>
              <a:rPr lang="en-US" altLang="zh-HK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 (2021</a:t>
            </a:r>
            <a:r>
              <a:rPr lang="zh-TW" altLang="en-US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年</a:t>
            </a:r>
            <a:r>
              <a:rPr lang="en-US" altLang="zh-TW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r>
              <a:rPr lang="zh-TW" altLang="en-US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  <a:r>
              <a:rPr lang="zh-TW" altLang="en-US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日</a:t>
            </a:r>
            <a:r>
              <a:rPr lang="en-US" altLang="zh-HK" sz="16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) </a:t>
            </a:r>
            <a:r>
              <a:rPr lang="en-US" altLang="zh-HK" sz="12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://www.hk01.com/</a:t>
            </a:r>
            <a:r>
              <a:rPr lang="zh-TW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即時體育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/674157/</a:t>
            </a:r>
            <a:endParaRPr lang="zh-TW" altLang="zh-HK" sz="12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6596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F54733-EE25-4B7D-BC75-A3EE4C5C8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773" y="698758"/>
            <a:ext cx="10727724" cy="1325563"/>
          </a:xfrm>
        </p:spPr>
        <p:txBody>
          <a:bodyPr>
            <a:noAutofit/>
          </a:bodyPr>
          <a:lstStyle/>
          <a:p>
            <a:r>
              <a:rPr lang="en-US" altLang="zh-HK" b="1" kern="100" dirty="0">
                <a:solidFill>
                  <a:srgbClr val="0070C0"/>
                </a:solidFill>
                <a:effectLst/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rPr>
              <a:t>The psychological effects of cyberbullying on the victim</a:t>
            </a:r>
            <a:r>
              <a:rPr lang="zh-TW" altLang="zh-HK" kern="100" dirty="0">
                <a:solidFill>
                  <a:srgbClr val="0070C0"/>
                </a:solidFill>
                <a:effectLst/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HK" kern="100" dirty="0">
                <a:solidFill>
                  <a:srgbClr val="0070C0"/>
                </a:solidFill>
                <a:effectLst/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B5EF63-E9DC-459E-A185-9FAB4550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dirty="0"/>
              <a:t>1. Feeling sad and frustrated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2. Experiencing social </a:t>
            </a:r>
            <a:r>
              <a:rPr lang="en-US" altLang="zh-HK" dirty="0" smtClean="0"/>
              <a:t>alienation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3. Losing trust in </a:t>
            </a:r>
            <a:r>
              <a:rPr lang="en-US" altLang="zh-HK" dirty="0" smtClean="0"/>
              <a:t>people and becoming highly defensive 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4. Losing confidence, resulting in low self-esteem 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5. Suicidal tendency in severe cases</a:t>
            </a:r>
            <a:endParaRPr lang="zh-TW" altLang="zh-HK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6116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DDD612-8FFA-4AF0-912D-A531082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01" y="60880"/>
            <a:ext cx="11895438" cy="1433383"/>
          </a:xfrm>
        </p:spPr>
        <p:txBody>
          <a:bodyPr>
            <a:normAutofit/>
          </a:bodyPr>
          <a:lstStyle/>
          <a:p>
            <a:r>
              <a:rPr lang="en-GB" altLang="zh-TW" sz="3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Case 2: </a:t>
            </a:r>
            <a:r>
              <a:rPr lang="en-US" altLang="zh-TW" sz="3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Traffic </a:t>
            </a:r>
            <a:r>
              <a:rPr lang="en-US" altLang="zh-TW" sz="3800" b="1" dirty="0">
                <a:solidFill>
                  <a:srgbClr val="0070C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sz="3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ccident in North Point </a:t>
            </a:r>
            <a:endParaRPr lang="zh-HK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511CE7-CED5-4A33-811B-EC68EA15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334530"/>
            <a:ext cx="11294076" cy="5389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zh-TW" dirty="0"/>
              <a:t>A </a:t>
            </a:r>
            <a:r>
              <a:rPr lang="en-GB" altLang="zh-TW" dirty="0" smtClean="0"/>
              <a:t>woman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sz="2400" dirty="0"/>
              <a:t>- </a:t>
            </a:r>
            <a:r>
              <a:rPr lang="en-US" altLang="zh-TW" sz="2400" dirty="0" smtClean="0"/>
              <a:t>held </a:t>
            </a:r>
            <a:r>
              <a:rPr lang="en-US" altLang="zh-TW" sz="2400" dirty="0"/>
              <a:t>up a mobile phone to </a:t>
            </a:r>
            <a:r>
              <a:rPr lang="en-US" altLang="zh-TW" sz="2400" dirty="0" smtClean="0"/>
              <a:t>capture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scene of a traffic accident in North Point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- was severely condemned by netizens: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“How could she do that? Taking photos in that situation?”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“</a:t>
            </a:r>
            <a:r>
              <a:rPr lang="en-US" altLang="zh-TW" sz="2400" dirty="0" smtClean="0"/>
              <a:t>Did </a:t>
            </a:r>
            <a:r>
              <a:rPr lang="en-US" altLang="zh-TW" sz="2400" dirty="0"/>
              <a:t>she think that taking </a:t>
            </a:r>
            <a:r>
              <a:rPr lang="en-US" altLang="zh-TW" sz="2400" dirty="0" smtClean="0"/>
              <a:t>photos </a:t>
            </a:r>
            <a:r>
              <a:rPr lang="en-US" altLang="zh-TW" sz="2400" dirty="0"/>
              <a:t>can save lives?”</a:t>
            </a:r>
          </a:p>
          <a:p>
            <a:pPr marL="0" indent="0">
              <a:buNone/>
            </a:pPr>
            <a:r>
              <a:rPr lang="en-US" altLang="zh-TW" sz="2400" dirty="0"/>
              <a:t>“Tell the world about her </a:t>
            </a:r>
            <a:r>
              <a:rPr lang="en-US" altLang="zh-TW" sz="2400" dirty="0" err="1" smtClean="0"/>
              <a:t>behaviour</a:t>
            </a:r>
            <a:r>
              <a:rPr lang="en-US" altLang="zh-TW" sz="2400" dirty="0" smtClean="0"/>
              <a:t> and shame her into oblivion!”</a:t>
            </a:r>
            <a:endParaRPr lang="en-US" altLang="zh-TW" sz="2400" dirty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r>
              <a:rPr lang="en-GB" altLang="zh-TW" dirty="0">
                <a:solidFill>
                  <a:srgbClr val="00B0F0"/>
                </a:solidFill>
              </a:rPr>
              <a:t>Subsequently, the woman was found to be a domestic helper of one of the victims. She was taking photos to record the scene and inform the </a:t>
            </a:r>
            <a:r>
              <a:rPr lang="en-GB" altLang="zh-TW" dirty="0" smtClean="0">
                <a:solidFill>
                  <a:srgbClr val="00B0F0"/>
                </a:solidFill>
              </a:rPr>
              <a:t>victim’s </a:t>
            </a:r>
            <a:r>
              <a:rPr lang="en-GB" altLang="zh-TW" dirty="0">
                <a:solidFill>
                  <a:srgbClr val="00B0F0"/>
                </a:solidFill>
              </a:rPr>
              <a:t>family. </a:t>
            </a:r>
            <a:endParaRPr lang="en-US" altLang="zh-HK" sz="16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en-US" altLang="zh-HK" sz="1600" kern="100" dirty="0" smtClean="0">
                <a:latin typeface="Times New Roman" panose="02020603050405020304" pitchFamily="18" charset="0"/>
              </a:rPr>
              <a:t>Source: Bastillepost.com (2018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1600" kern="100" dirty="0" smtClean="0">
                <a:latin typeface="Times New Roman" panose="02020603050405020304" pitchFamily="18" charset="0"/>
              </a:rPr>
              <a:t>12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1600" kern="100" dirty="0" smtClean="0">
                <a:latin typeface="Times New Roman" panose="02020603050405020304" pitchFamily="18" charset="0"/>
              </a:rPr>
              <a:t>11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日</a:t>
            </a:r>
            <a:r>
              <a:rPr lang="en-US" altLang="zh-HK" sz="1600" kern="100" dirty="0" smtClean="0">
                <a:latin typeface="Times New Roman" panose="02020603050405020304" pitchFamily="18" charset="0"/>
              </a:rPr>
              <a:t>) </a:t>
            </a:r>
          </a:p>
          <a:p>
            <a:pPr marL="0" indent="0" algn="r">
              <a:buNone/>
            </a:pPr>
            <a:r>
              <a:rPr lang="en-US" altLang="zh-HK" sz="1600" kern="100" dirty="0" smtClean="0">
                <a:latin typeface="Times New Roman" panose="02020603050405020304" pitchFamily="18" charset="0"/>
              </a:rPr>
              <a:t>https</a:t>
            </a:r>
            <a:r>
              <a:rPr lang="en-US" altLang="zh-HK" sz="1600" kern="100" dirty="0">
                <a:latin typeface="Times New Roman" panose="02020603050405020304" pitchFamily="18" charset="0"/>
              </a:rPr>
              <a:t>://www.bastillepost.com/hongkong/article/3728577/</a:t>
            </a:r>
          </a:p>
          <a:p>
            <a:pPr marL="0" indent="0">
              <a:buNone/>
            </a:pP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2895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77503-D102-423D-B5CC-6AFCEDE3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773" y="57368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HK" b="1" dirty="0">
                <a:solidFill>
                  <a:schemeClr val="accent1"/>
                </a:solidFill>
                <a:latin typeface="+mn-lt"/>
              </a:rPr>
              <a:t>We should think prudently </a:t>
            </a:r>
            <a:r>
              <a:rPr lang="en-US" altLang="zh-HK" b="1" dirty="0" smtClean="0">
                <a:solidFill>
                  <a:schemeClr val="accent1"/>
                </a:solidFill>
                <a:latin typeface="+mn-lt"/>
              </a:rPr>
              <a:t>before uploading information</a:t>
            </a:r>
            <a:endParaRPr lang="zh-HK" alt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701874-A14E-4C6F-815B-7DEC0DF3B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0732"/>
            <a:ext cx="10515600" cy="45004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HK" sz="3600" dirty="0"/>
              <a:t>Before spreading messages, we should think </a:t>
            </a:r>
            <a:r>
              <a:rPr lang="en-US" altLang="zh-HK" sz="3600" dirty="0" smtClean="0"/>
              <a:t>prudently if:</a:t>
            </a:r>
            <a:endParaRPr lang="en-US" altLang="zh-HK" sz="3600" dirty="0"/>
          </a:p>
          <a:p>
            <a:pPr marL="0" indent="0">
              <a:buNone/>
            </a:pPr>
            <a:r>
              <a:rPr lang="en-US" altLang="zh-HK" sz="3600" dirty="0" smtClean="0"/>
              <a:t>1. I </a:t>
            </a:r>
            <a:r>
              <a:rPr lang="en-US" altLang="zh-HK" sz="3600" dirty="0"/>
              <a:t>understand </a:t>
            </a:r>
            <a:r>
              <a:rPr lang="en-US" altLang="zh-HK" sz="3600"/>
              <a:t>the </a:t>
            </a:r>
            <a:r>
              <a:rPr lang="en-US" altLang="zh-HK" sz="3600" smtClean="0"/>
              <a:t>content </a:t>
            </a:r>
            <a:r>
              <a:rPr lang="en-US" altLang="zh-HK" sz="3600" dirty="0"/>
              <a:t>of the post </a:t>
            </a:r>
            <a:r>
              <a:rPr lang="en-GB" altLang="zh-HK" sz="3600" dirty="0"/>
              <a:t>and they are true and </a:t>
            </a:r>
            <a:r>
              <a:rPr lang="en-GB" altLang="zh-HK" sz="3600" dirty="0" smtClean="0"/>
              <a:t>    </a:t>
            </a:r>
          </a:p>
          <a:p>
            <a:pPr marL="0" indent="0">
              <a:buNone/>
            </a:pPr>
            <a:r>
              <a:rPr lang="en-GB" altLang="zh-HK" sz="3600" dirty="0"/>
              <a:t> </a:t>
            </a:r>
            <a:r>
              <a:rPr lang="en-GB" altLang="zh-HK" sz="3600" dirty="0" smtClean="0"/>
              <a:t>   not </a:t>
            </a:r>
            <a:r>
              <a:rPr lang="en-GB" altLang="zh-HK" sz="3600" dirty="0"/>
              <a:t>malicious</a:t>
            </a:r>
            <a:r>
              <a:rPr lang="en-US" altLang="zh-HK" sz="3600" dirty="0" smtClean="0"/>
              <a:t>.</a:t>
            </a:r>
          </a:p>
          <a:p>
            <a:pPr marL="0" indent="0">
              <a:buNone/>
            </a:pPr>
            <a:r>
              <a:rPr lang="en-US" altLang="zh-HK" sz="3600" dirty="0" smtClean="0"/>
              <a:t>2. I have considered other people’s feelings.</a:t>
            </a:r>
          </a:p>
          <a:p>
            <a:pPr marL="0" indent="0">
              <a:buNone/>
            </a:pPr>
            <a:r>
              <a:rPr lang="en-US" altLang="zh-HK" sz="3600" dirty="0" smtClean="0"/>
              <a:t>3</a:t>
            </a:r>
            <a:r>
              <a:rPr lang="en-US" altLang="zh-HK" sz="3600" dirty="0"/>
              <a:t>. </a:t>
            </a:r>
            <a:r>
              <a:rPr lang="en-US" sz="3600" dirty="0"/>
              <a:t>I am going to be responsible for these comments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and </a:t>
            </a:r>
            <a:r>
              <a:rPr lang="en-US" altLang="zh-TW" sz="3600" dirty="0"/>
              <a:t>see </a:t>
            </a:r>
            <a:r>
              <a:rPr lang="en-US" altLang="zh-HK" sz="3600" dirty="0" smtClean="0"/>
              <a:t>if our actions contradict our:</a:t>
            </a:r>
            <a:endParaRPr lang="en-US" altLang="zh-HK" sz="3600" dirty="0"/>
          </a:p>
          <a:p>
            <a:r>
              <a:rPr lang="en-US" altLang="zh-HK" sz="3600" dirty="0"/>
              <a:t>  Empathy (Did I </a:t>
            </a:r>
            <a:r>
              <a:rPr lang="en-US" altLang="zh-HK" sz="3600" dirty="0" smtClean="0"/>
              <a:t>care </a:t>
            </a:r>
            <a:r>
              <a:rPr lang="en-US" altLang="zh-HK" sz="3600" dirty="0"/>
              <a:t>about others’ feelings?)</a:t>
            </a:r>
          </a:p>
          <a:p>
            <a:r>
              <a:rPr lang="en-US" altLang="zh-HK" sz="3600" dirty="0"/>
              <a:t> </a:t>
            </a:r>
            <a:r>
              <a:rPr lang="en-US" altLang="zh-HK" sz="3600" dirty="0" smtClean="0"/>
              <a:t> Sense of Responsibility </a:t>
            </a:r>
            <a:r>
              <a:rPr lang="en-US" altLang="zh-HK" sz="3600" dirty="0"/>
              <a:t>(Did I </a:t>
            </a:r>
            <a:r>
              <a:rPr lang="en-US" altLang="zh-HK" sz="3600" dirty="0" smtClean="0"/>
              <a:t>uphold my </a:t>
            </a:r>
            <a:r>
              <a:rPr lang="en-US" altLang="zh-HK" sz="3600" dirty="0"/>
              <a:t>social responsibility?)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079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CCFAF9-3B4A-4F3A-B803-0D1810D9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253614"/>
            <a:ext cx="10515600" cy="1460500"/>
          </a:xfrm>
        </p:spPr>
        <p:txBody>
          <a:bodyPr>
            <a:normAutofit/>
          </a:bodyPr>
          <a:lstStyle/>
          <a:p>
            <a:r>
              <a:rPr lang="en-GB" altLang="zh-HK" b="1" dirty="0">
                <a:solidFill>
                  <a:srgbClr val="0070C0"/>
                </a:solidFill>
                <a:latin typeface="+mn-lt"/>
                <a:ea typeface="+mn-ea"/>
              </a:rPr>
              <a:t>Conclusion</a:t>
            </a:r>
            <a:endParaRPr lang="zh-HK" altLang="en-US" b="1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1B3A97-49F1-435F-967F-75CE0510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113018"/>
            <a:ext cx="11082528" cy="6364223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endParaRPr lang="en-US" altLang="zh-TW" sz="4400" b="1" dirty="0">
              <a:solidFill>
                <a:schemeClr val="accent1"/>
              </a:solidFill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zh-TW" sz="3200" dirty="0" smtClean="0"/>
              <a:t>Do not spread </a:t>
            </a:r>
            <a:r>
              <a:rPr lang="en-GB" altLang="zh-TW" sz="3200" dirty="0"/>
              <a:t>false or fake information</a:t>
            </a: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200" dirty="0" smtClean="0"/>
              <a:t>(</a:t>
            </a:r>
            <a:r>
              <a:rPr lang="en-US" altLang="zh-TW" sz="3200" dirty="0"/>
              <a:t>i) </a:t>
            </a:r>
            <a:r>
              <a:rPr lang="en-US" altLang="zh-TW" sz="3200" dirty="0" smtClean="0"/>
              <a:t>Do not </a:t>
            </a:r>
            <a:r>
              <a:rPr lang="en-GB" altLang="zh-TW" sz="3200" dirty="0"/>
              <a:t>b</a:t>
            </a:r>
            <a:r>
              <a:rPr lang="en-GB" altLang="zh-TW" sz="3200" dirty="0" smtClean="0"/>
              <a:t>ully </a:t>
            </a:r>
            <a:r>
              <a:rPr lang="en-GB" altLang="zh-TW" sz="3200" dirty="0"/>
              <a:t>others online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 smtClean="0"/>
              <a:t>     (</a:t>
            </a:r>
            <a:r>
              <a:rPr lang="en-US" altLang="zh-TW" sz="3200" dirty="0"/>
              <a:t>ii)</a:t>
            </a:r>
            <a:r>
              <a:rPr lang="zh-TW" altLang="en-US" sz="3200" dirty="0"/>
              <a:t> </a:t>
            </a:r>
            <a:r>
              <a:rPr lang="en-GB" altLang="zh-TW" sz="3200" dirty="0" smtClean="0"/>
              <a:t>Do not perform “Internet vigilantism”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 smtClean="0"/>
              <a:t>    (</a:t>
            </a:r>
            <a:r>
              <a:rPr lang="en-US" altLang="zh-TW" sz="3200" dirty="0"/>
              <a:t>iii)</a:t>
            </a:r>
            <a:r>
              <a:rPr lang="zh-TW" altLang="en-US" sz="3200" dirty="0"/>
              <a:t> </a:t>
            </a:r>
            <a:r>
              <a:rPr lang="en-GB" altLang="zh-TW" sz="3200" dirty="0" smtClean="0"/>
              <a:t>Do not participate in </a:t>
            </a:r>
            <a:r>
              <a:rPr lang="en-GB" altLang="zh-TW" sz="3200" dirty="0" err="1" smtClean="0"/>
              <a:t>doxxing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3. When spreading messages, </a:t>
            </a:r>
            <a:r>
              <a:rPr lang="en-US" altLang="zh-TW" sz="3200" dirty="0" smtClean="0"/>
              <a:t>you should take </a:t>
            </a:r>
            <a:r>
              <a:rPr lang="en-US" altLang="zh-TW" sz="3200" dirty="0"/>
              <a:t>into account the feelings of others (empathy)</a:t>
            </a:r>
          </a:p>
          <a:p>
            <a:pPr marL="0" indent="0">
              <a:buNone/>
            </a:pPr>
            <a:r>
              <a:rPr lang="en-US" altLang="zh-HK" sz="3200" dirty="0"/>
              <a:t>4. </a:t>
            </a:r>
            <a:r>
              <a:rPr lang="en-US" altLang="zh-TW" sz="3200" dirty="0" smtClean="0"/>
              <a:t>Take </a:t>
            </a:r>
            <a:r>
              <a:rPr lang="en-US" altLang="zh-TW" sz="3200" dirty="0"/>
              <a:t>responsibility for </a:t>
            </a:r>
            <a:r>
              <a:rPr lang="en-US" altLang="zh-TW" sz="3200" dirty="0" smtClean="0"/>
              <a:t>you comments (sense of responsibility</a:t>
            </a:r>
            <a:r>
              <a:rPr lang="en-US" altLang="zh-TW" sz="3200" dirty="0"/>
              <a:t>)</a:t>
            </a:r>
            <a:endParaRPr lang="zh-TW" altLang="zh-HK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9674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CCFAF9-3B4A-4F3A-B803-0D1810D9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253614"/>
            <a:ext cx="10515600" cy="1460500"/>
          </a:xfrm>
        </p:spPr>
        <p:txBody>
          <a:bodyPr/>
          <a:lstStyle/>
          <a:p>
            <a:r>
              <a:rPr lang="en-GB" altLang="zh-TW" b="1" dirty="0">
                <a:solidFill>
                  <a:srgbClr val="0070C0"/>
                </a:solidFill>
                <a:latin typeface="+mn-lt"/>
                <a:ea typeface="+mn-ea"/>
              </a:rPr>
              <a:t>Conclusion</a:t>
            </a:r>
            <a:endParaRPr lang="zh-HK" altLang="en-US" sz="2800" b="1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1B3A97-49F1-435F-967F-75CE0510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256915"/>
            <a:ext cx="11082528" cy="36050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zh-TW" sz="3200" dirty="0"/>
          </a:p>
          <a:p>
            <a:r>
              <a:rPr lang="en-US" altLang="zh-TW" sz="3200" dirty="0"/>
              <a:t>The Internet world is not a virtual world </a:t>
            </a:r>
            <a:r>
              <a:rPr lang="en-US" altLang="zh-TW" sz="3200" dirty="0" smtClean="0"/>
              <a:t>where laws do not apply. </a:t>
            </a:r>
            <a:r>
              <a:rPr lang="en-US" altLang="zh-TW" sz="3200" dirty="0"/>
              <a:t>Any bullying acts, whether online or not, are regulated by relevant laws if </a:t>
            </a:r>
            <a:r>
              <a:rPr lang="en-US" altLang="zh-TW" sz="3200" dirty="0" smtClean="0"/>
              <a:t>a crime is </a:t>
            </a:r>
            <a:r>
              <a:rPr lang="en-US" altLang="zh-TW" sz="3200" dirty="0"/>
              <a:t>involved.</a:t>
            </a:r>
          </a:p>
          <a:p>
            <a:r>
              <a:rPr lang="en-US" altLang="zh-HK" sz="3200" dirty="0"/>
              <a:t>Students are morally and legally responsible for what they say and do online.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9876687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7348</TotalTime>
  <Words>898</Words>
  <Application>Microsoft Office PowerPoint</Application>
  <PresentationFormat>寬螢幕</PresentationFormat>
  <Paragraphs>90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Times New Roman</vt:lpstr>
      <vt:lpstr>2_Office Theme</vt:lpstr>
      <vt:lpstr>1_Office Theme</vt:lpstr>
      <vt:lpstr>3_Office Theme</vt:lpstr>
      <vt:lpstr>PowerPoint 簡報</vt:lpstr>
      <vt:lpstr>Make good use of social media </vt:lpstr>
      <vt:lpstr>How to protect yourself when finding yourself being bullied? </vt:lpstr>
      <vt:lpstr>Case 1: US Open female athlete and F1 racer cyberbullied and bombarded with death threats </vt:lpstr>
      <vt:lpstr>The psychological effects of cyberbullying on the victim </vt:lpstr>
      <vt:lpstr>Case 2:  Traffic Accident in North Point </vt:lpstr>
      <vt:lpstr>We should think prudently before uploading information</vt:lpstr>
      <vt:lpstr>Conclusion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Wang Wai</dc:creator>
  <cp:lastModifiedBy>NG, Wai-leung Rex</cp:lastModifiedBy>
  <cp:revision>610</cp:revision>
  <cp:lastPrinted>2022-05-17T05:47:36Z</cp:lastPrinted>
  <dcterms:created xsi:type="dcterms:W3CDTF">2021-03-04T04:42:07Z</dcterms:created>
  <dcterms:modified xsi:type="dcterms:W3CDTF">2022-10-19T01:16:50Z</dcterms:modified>
</cp:coreProperties>
</file>